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9144000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h+ZsoTqCXLhqwFS6XBiP26+uYk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c6fa4c80e_1_1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c6fa4c80e_1_1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c6fa4c80e_1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c6fa4c80e_1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c6fa4c80e_1_10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4c6fa4c80e_1_10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c6fa4c80e_1_1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c6fa4c80e_1_1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c6fa4c80e_1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c6fa4c80e_1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c6fa4c80e_1_9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c6fa4c80e_1_9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c6fa4c80e_1_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c6fa4c80e_1_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4c6fa4c80e_1_7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4c6fa4c80e_1_7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c6fa4c80e_1_7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c6fa4c80e_1_7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c6fa4c80e_1_9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c6fa4c80e_1_9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4c6fa4c80e_3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4c6fa4c80e_3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c6fa4c80e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4c6fa4c80e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4c6fa4c80e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4c6fa4c80e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c78053e7c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4c78053e7c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c6fa4c80e_3_3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c6fa4c80e_3_3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c6fa4c80e_3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4c6fa4c80e_3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4c78053e7c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4c78053e7c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c6fa4c80e_1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c6fa4c80e_1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2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4" name="Google Shape;14;p52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3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3"/>
          <p:cNvSpPr txBox="1"/>
          <p:nvPr>
            <p:ph idx="1"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3"/>
          <p:cNvSpPr txBox="1"/>
          <p:nvPr>
            <p:ph idx="2"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3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3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74" name="Google Shape;74;p63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4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4"/>
          <p:cNvSpPr txBox="1"/>
          <p:nvPr>
            <p:ph idx="1"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64"/>
          <p:cNvSpPr txBox="1"/>
          <p:nvPr>
            <p:ph idx="2"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64"/>
          <p:cNvSpPr txBox="1"/>
          <p:nvPr>
            <p:ph idx="3"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64"/>
          <p:cNvSpPr txBox="1"/>
          <p:nvPr>
            <p:ph idx="4"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4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4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83" name="Google Shape;83;p64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5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5"/>
          <p:cNvSpPr txBox="1"/>
          <p:nvPr>
            <p:ph idx="1"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65"/>
          <p:cNvSpPr txBox="1"/>
          <p:nvPr>
            <p:ph idx="2"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65"/>
          <p:cNvSpPr txBox="1"/>
          <p:nvPr>
            <p:ph idx="3"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5"/>
          <p:cNvSpPr txBox="1"/>
          <p:nvPr>
            <p:ph idx="4"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65"/>
          <p:cNvSpPr txBox="1"/>
          <p:nvPr>
            <p:ph idx="5"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65"/>
          <p:cNvSpPr txBox="1"/>
          <p:nvPr>
            <p:ph idx="6"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65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5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94" name="Google Shape;94;p65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4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4"/>
          <p:cNvSpPr txBox="1"/>
          <p:nvPr>
            <p:ph idx="1"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54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4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06" name="Google Shape;106;p54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6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6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10" name="Google Shape;110;p66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7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7"/>
          <p:cNvSpPr txBox="1"/>
          <p:nvPr>
            <p:ph idx="1"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67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7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16" name="Google Shape;116;p67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8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8"/>
          <p:cNvSpPr txBox="1"/>
          <p:nvPr>
            <p:ph idx="1"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68"/>
          <p:cNvSpPr txBox="1"/>
          <p:nvPr>
            <p:ph idx="2"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68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8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23" name="Google Shape;123;p68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9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9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9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28" name="Google Shape;128;p69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0"/>
          <p:cNvSpPr txBox="1"/>
          <p:nvPr>
            <p:ph idx="1"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70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0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33" name="Google Shape;133;p70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1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1"/>
          <p:cNvSpPr txBox="1"/>
          <p:nvPr>
            <p:ph idx="1"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71"/>
          <p:cNvSpPr txBox="1"/>
          <p:nvPr>
            <p:ph idx="2"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71"/>
          <p:cNvSpPr txBox="1"/>
          <p:nvPr>
            <p:ph idx="3"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71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1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41" name="Google Shape;141;p71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5"/>
          <p:cNvSpPr txBox="1"/>
          <p:nvPr>
            <p:ph idx="1"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5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0" name="Google Shape;20;p55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2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72"/>
          <p:cNvSpPr txBox="1"/>
          <p:nvPr>
            <p:ph idx="1"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72"/>
          <p:cNvSpPr txBox="1"/>
          <p:nvPr>
            <p:ph idx="2"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72"/>
          <p:cNvSpPr txBox="1"/>
          <p:nvPr>
            <p:ph idx="3"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72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72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49" name="Google Shape;149;p72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3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73"/>
          <p:cNvSpPr txBox="1"/>
          <p:nvPr>
            <p:ph idx="1"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73"/>
          <p:cNvSpPr txBox="1"/>
          <p:nvPr>
            <p:ph idx="2"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73"/>
          <p:cNvSpPr txBox="1"/>
          <p:nvPr>
            <p:ph idx="3"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73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73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57" name="Google Shape;157;p73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4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4"/>
          <p:cNvSpPr txBox="1"/>
          <p:nvPr>
            <p:ph idx="1"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74"/>
          <p:cNvSpPr txBox="1"/>
          <p:nvPr>
            <p:ph idx="2"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74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74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64" name="Google Shape;164;p74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5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75"/>
          <p:cNvSpPr txBox="1"/>
          <p:nvPr>
            <p:ph idx="1"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75"/>
          <p:cNvSpPr txBox="1"/>
          <p:nvPr>
            <p:ph idx="2"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75"/>
          <p:cNvSpPr txBox="1"/>
          <p:nvPr>
            <p:ph idx="3"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75"/>
          <p:cNvSpPr txBox="1"/>
          <p:nvPr>
            <p:ph idx="4"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75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75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73" name="Google Shape;173;p75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6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76"/>
          <p:cNvSpPr txBox="1"/>
          <p:nvPr>
            <p:ph idx="1"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76"/>
          <p:cNvSpPr txBox="1"/>
          <p:nvPr>
            <p:ph idx="2"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76"/>
          <p:cNvSpPr txBox="1"/>
          <p:nvPr>
            <p:ph idx="3"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76"/>
          <p:cNvSpPr txBox="1"/>
          <p:nvPr>
            <p:ph idx="4"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76"/>
          <p:cNvSpPr txBox="1"/>
          <p:nvPr>
            <p:ph idx="5"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76"/>
          <p:cNvSpPr txBox="1"/>
          <p:nvPr>
            <p:ph idx="6"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76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76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84" name="Google Shape;184;p76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6"/>
          <p:cNvSpPr txBox="1"/>
          <p:nvPr>
            <p:ph idx="1"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6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6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6" name="Google Shape;26;p56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7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7"/>
          <p:cNvSpPr txBox="1"/>
          <p:nvPr>
            <p:ph idx="1"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7"/>
          <p:cNvSpPr txBox="1"/>
          <p:nvPr>
            <p:ph idx="2"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7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7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3" name="Google Shape;33;p57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8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8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8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8" name="Google Shape;38;p58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9"/>
          <p:cNvSpPr txBox="1"/>
          <p:nvPr>
            <p:ph idx="1"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9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9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43" name="Google Shape;43;p59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0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0"/>
          <p:cNvSpPr txBox="1"/>
          <p:nvPr>
            <p:ph idx="1"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0"/>
          <p:cNvSpPr txBox="1"/>
          <p:nvPr>
            <p:ph idx="2"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0"/>
          <p:cNvSpPr txBox="1"/>
          <p:nvPr>
            <p:ph idx="3"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0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0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51" name="Google Shape;51;p60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1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1"/>
          <p:cNvSpPr txBox="1"/>
          <p:nvPr>
            <p:ph idx="1"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1"/>
          <p:cNvSpPr txBox="1"/>
          <p:nvPr>
            <p:ph idx="2"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1"/>
          <p:cNvSpPr txBox="1"/>
          <p:nvPr>
            <p:ph idx="3"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1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1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59" name="Google Shape;59;p61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2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2"/>
          <p:cNvSpPr txBox="1"/>
          <p:nvPr>
            <p:ph idx="1"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62"/>
          <p:cNvSpPr txBox="1"/>
          <p:nvPr>
            <p:ph idx="2"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2"/>
          <p:cNvSpPr txBox="1"/>
          <p:nvPr>
            <p:ph idx="3"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62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2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67" name="Google Shape;67;p62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1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1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3"/>
          <p:cNvSpPr txBox="1"/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53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53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53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53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0.jp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nEeKcw74U-4" TargetMode="External"/><Relationship Id="rId4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youtube.com/watch?v=bxYaK1z1to8" TargetMode="External"/><Relationship Id="rId4" Type="http://schemas.openxmlformats.org/officeDocument/2006/relationships/image" Target="../media/image2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youtube.com/watch?v=fY3QXPQS6k8" TargetMode="External"/><Relationship Id="rId4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I58O5aee8ZM" TargetMode="External"/><Relationship Id="rId4" Type="http://schemas.openxmlformats.org/officeDocument/2006/relationships/image" Target="../media/image5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/>
          <p:nvPr>
            <p:ph idx="4294967295" type="title"/>
          </p:nvPr>
        </p:nvSpPr>
        <p:spPr>
          <a:xfrm>
            <a:off x="457350" y="188493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pl-PL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 Bezpieczeństwo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1"/>
          <p:cNvSpPr txBox="1"/>
          <p:nvPr>
            <p:ph idx="4294967295" type="body"/>
          </p:nvPr>
        </p:nvSpPr>
        <p:spPr>
          <a:xfrm>
            <a:off x="828050" y="3208877"/>
            <a:ext cx="8229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l-PL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Jak radzić sobie z oszustwami w sieci</a:t>
            </a:r>
            <a:endParaRPr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Podejrzane linki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39240"/>
            <a:ext cx="8229240" cy="40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i="0" lang="pl-PL" sz="4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Nadawc</a:t>
            </a:r>
            <a:r>
              <a:rPr lang="pl-PL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ą</a:t>
            </a:r>
            <a:r>
              <a:rPr i="0" lang="pl-PL" sz="4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jest „no-reply@pkobp.pl” 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33680"/>
            <a:ext cx="8229240" cy="44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>
            <p:ph idx="4294967295" type="title"/>
          </p:nvPr>
        </p:nvSpPr>
        <p:spPr>
          <a:xfrm>
            <a:off x="356563" y="284775"/>
            <a:ext cx="8430900" cy="16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i="0" lang="pl-PL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 kliknięciu w link pojawiła się strona łudząco </a:t>
            </a:r>
            <a:br>
              <a:rPr i="0" lang="pl-PL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i="0" lang="pl-PL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przypominająca rzeczywistą.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53" y="1605928"/>
            <a:ext cx="7996050" cy="50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l-PL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Patrz na literówki w adresach. Najlepiej wejść na stronę banku samodzielnie, żeby mieć pewność, że to prawdziwa strona."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360" y="1417320"/>
            <a:ext cx="6119640" cy="542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34c6fa4c80e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00" y="1240650"/>
            <a:ext cx="852487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4c6fa4c80e_1_11"/>
          <p:cNvSpPr txBox="1"/>
          <p:nvPr/>
        </p:nvSpPr>
        <p:spPr>
          <a:xfrm>
            <a:off x="204238" y="292900"/>
            <a:ext cx="8482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Przykład autentycznej strony banku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g34c6fa4c80e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950" y="1317000"/>
            <a:ext cx="7395976" cy="40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4c6fa4c80e_1_15"/>
          <p:cNvSpPr txBox="1"/>
          <p:nvPr/>
        </p:nvSpPr>
        <p:spPr>
          <a:xfrm>
            <a:off x="874000" y="686800"/>
            <a:ext cx="7395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Przykład próby wyłudzenia danych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Najważniejsze fakty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 txBox="1"/>
          <p:nvPr>
            <p:ph idx="4294967295" type="body"/>
          </p:nvPr>
        </p:nvSpPr>
        <p:spPr>
          <a:xfrm>
            <a:off x="457200" y="1600200"/>
            <a:ext cx="82293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3332" lvl="0" marL="3387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Char char="•"/>
            </a:pPr>
            <a:r>
              <a:rPr i="0" lang="pl-PL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Żadna instytucja finansowa nie </a:t>
            </a:r>
            <a:r>
              <a:rPr lang="pl-PL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wyśle</a:t>
            </a:r>
            <a:r>
              <a:rPr i="0" lang="pl-PL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</a:t>
            </a:r>
            <a:r>
              <a:rPr lang="pl-PL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</a:t>
            </a:r>
            <a:r>
              <a:rPr i="0" lang="pl-PL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maila,</a:t>
            </a:r>
            <a:r>
              <a:rPr lang="pl-PL" sz="3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pl-PL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który </a:t>
            </a:r>
            <a:r>
              <a:rPr lang="pl-PL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jest ogólnikowy. Nie skierowany do nas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3331" lvl="0" marL="338759" marR="0" rtl="0" algn="l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Char char="•"/>
            </a:pPr>
            <a:r>
              <a:rPr i="0" lang="pl-PL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Żad</a:t>
            </a:r>
            <a:r>
              <a:rPr lang="pl-PL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</a:t>
            </a:r>
            <a:r>
              <a:rPr i="0" lang="pl-PL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l-PL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bank</a:t>
            </a:r>
            <a:r>
              <a:rPr i="0" lang="pl-PL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nigdy nie poprosi </a:t>
            </a:r>
            <a:r>
              <a:rPr lang="pl-PL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</a:t>
            </a:r>
            <a:r>
              <a:rPr i="0" lang="pl-PL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wiadomości e-mail o podanie hasła. czy kodu pin</a:t>
            </a:r>
            <a:endParaRPr i="0" sz="3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idx="4294967295" type="title"/>
          </p:nvPr>
        </p:nvSpPr>
        <p:spPr>
          <a:xfrm>
            <a:off x="457350" y="191901"/>
            <a:ext cx="8229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Dobrych zasad bezpieczeństwa w sieci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6"/>
          <p:cNvSpPr txBox="1"/>
          <p:nvPr>
            <p:ph idx="4294967295" type="body"/>
          </p:nvPr>
        </p:nvSpPr>
        <p:spPr>
          <a:xfrm>
            <a:off x="457350" y="888825"/>
            <a:ext cx="8229300" cy="56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645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Times New Roman"/>
              <a:buAutoNum type="arabicPeriod"/>
            </a:pPr>
            <a:r>
              <a:rPr lang="pl-PL" sz="16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ądź czujny. </a:t>
            </a:r>
            <a:endParaRPr i="0" sz="167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6390" lvl="0" marL="45720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SzPts val="1540"/>
              <a:buFont typeface="Times New Roman"/>
              <a:buAutoNum type="arabicPeriod"/>
            </a:pPr>
            <a:r>
              <a:rPr lang="pl-PL" sz="1540">
                <a:latin typeface="Times New Roman"/>
                <a:ea typeface="Times New Roman"/>
                <a:cs typeface="Times New Roman"/>
                <a:sym typeface="Times New Roman"/>
              </a:rPr>
              <a:t>Nie działaj pochopnie i pod wpływem emocji</a:t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45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Times New Roman"/>
              <a:buAutoNum type="arabicPeriod"/>
            </a:pP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Nie otwieraj załączników </a:t>
            </a:r>
            <a:r>
              <a:rPr lang="pl-PL" sz="16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przesyłanych</a:t>
            </a: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z niewiadomego źródła. </a:t>
            </a:r>
            <a:r>
              <a:rPr lang="pl-PL" sz="1670">
                <a:latin typeface="Times New Roman"/>
                <a:ea typeface="Times New Roman"/>
                <a:cs typeface="Times New Roman"/>
                <a:sym typeface="Times New Roman"/>
              </a:rPr>
              <a:t>Zamiast tego przejdź na adres strony ręcznie w swojej przeglądarce.</a:t>
            </a:r>
            <a:endParaRPr i="0" sz="167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45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Times New Roman"/>
              <a:buAutoNum type="arabicPeriod"/>
            </a:pP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Nigdy nie odpowiadaj na wiadomości e-mail żądające podania osobistych danych. </a:t>
            </a:r>
            <a:endParaRPr i="0" sz="167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45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SzPts val="1670"/>
              <a:buFont typeface="Times New Roman"/>
              <a:buAutoNum type="arabicPeriod"/>
            </a:pP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Wrażliwe informacje wprowadzaj jedynie na bezpiecznej stronie. </a:t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45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Times New Roman"/>
              <a:buAutoNum type="arabicPeriod"/>
            </a:pP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Zawsze sprawdzaj dane </a:t>
            </a:r>
            <a:r>
              <a:rPr lang="pl-PL" sz="16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przed</a:t>
            </a: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potwierd</a:t>
            </a:r>
            <a:r>
              <a:rPr lang="pl-PL" sz="16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zeniem</a:t>
            </a: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transakcj</a:t>
            </a:r>
            <a:r>
              <a:rPr lang="pl-PL" sz="16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i="0" sz="167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45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SzPts val="1670"/>
              <a:buFont typeface="Times New Roman"/>
              <a:buAutoNum type="arabicPeriod"/>
            </a:pP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Upewnij się, że na Twoim komputerze zainstalowany jest  antywir</a:t>
            </a: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</a:t>
            </a:r>
            <a:r>
              <a:rPr lang="pl-PL" sz="16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45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Times New Roman"/>
              <a:buAutoNum type="arabicPeriod"/>
            </a:pP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Upewnij się, że Twoja przeglądarka</a:t>
            </a:r>
            <a:r>
              <a:rPr lang="pl-PL" sz="16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</a:t>
            </a: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antywirus są </a:t>
            </a:r>
            <a:r>
              <a:rPr i="0" lang="pl-PL" sz="167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uaktualnione</a:t>
            </a:r>
            <a:endParaRPr i="0" sz="167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45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Times New Roman"/>
              <a:buAutoNum type="arabicPeriod"/>
            </a:pPr>
            <a:r>
              <a:rPr lang="pl-PL" sz="16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Nie wierz we wszystko, co czytasz</a:t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645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1670"/>
              <a:buFont typeface="Times New Roman"/>
              <a:buAutoNum type="arabicPeriod"/>
            </a:pPr>
            <a:r>
              <a:rPr lang="pl-PL" sz="167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nie wstyd zostać oszukanym nie ukrywaj tego </a:t>
            </a:r>
            <a:endParaRPr sz="167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34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34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34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134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/>
          <p:nvPr>
            <p:ph idx="4294967295"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Uważaj na kuszące nagłówki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87320"/>
            <a:ext cx="8229239" cy="435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Fałszywe filmy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160" y="1600200"/>
            <a:ext cx="6043680" cy="452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"/>
          <p:cNvSpPr txBox="1"/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pl-PL" sz="3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warunkach narastającej konkurencji we współczesnym świecie wzrasta wartość informacji. 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"/>
          <p:cNvSpPr txBox="1"/>
          <p:nvPr>
            <p:ph idx="1" type="subTitle"/>
          </p:nvPr>
        </p:nvSpPr>
        <p:spPr>
          <a:xfrm>
            <a:off x="1371600" y="3886200"/>
            <a:ext cx="64005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3200"/>
              <a:buFont typeface="Calibri"/>
              <a:buNone/>
            </a:pPr>
            <a:r>
              <a:rPr i="0" lang="pl-PL" sz="3200" u="none" cap="none" strike="noStrike">
                <a:solidFill>
                  <a:srgbClr val="8B8B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Bruno Martinet</a:t>
            </a:r>
            <a:endParaRPr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Bądź czujny na fałszywe wtyczki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320" y="1600200"/>
            <a:ext cx="7586640" cy="452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pl-PL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Świat nie jest kolorowy nie ma nic za DARMO !!!</a:t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902" y="1128563"/>
            <a:ext cx="3616023" cy="5056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uń „Congratulations, you have won” scam (Poradnik prostego usuwania)" id="310" name="Google Shape;31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2075" y="1128563"/>
            <a:ext cx="4168943" cy="277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2075" y="4032985"/>
            <a:ext cx="4168943" cy="2328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Wyłudzanie danych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855" y="1555430"/>
            <a:ext cx="6425526" cy="34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Uważaj na wiadomości od znajomych ich konto także może zostać </a:t>
            </a:r>
            <a:r>
              <a:rPr lang="pl-PL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zhakowane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920" y="1662480"/>
            <a:ext cx="6715800" cy="440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Jeżeli masz wątpliwości zadzwoń !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2520" y="1886400"/>
            <a:ext cx="6258600" cy="395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95400"/>
            <a:ext cx="8229240" cy="3935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0"/>
          <p:cNvSpPr txBox="1"/>
          <p:nvPr/>
        </p:nvSpPr>
        <p:spPr>
          <a:xfrm>
            <a:off x="457175" y="464600"/>
            <a:ext cx="82293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Uważaj na wiadomości od znajomych ich konto także może zostać zhakowane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zustwo na pracownika banku – mieszkanka powiatu ostrowskiego straciła  kilka tysięcy złotych, 28.10.2024 | Tygodnik Ostrołęcki" id="340" name="Google Shape;340;g34c6fa4c80e_1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787" y="961550"/>
            <a:ext cx="8418426" cy="56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4c6fa4c80e_1_104"/>
          <p:cNvSpPr txBox="1"/>
          <p:nvPr/>
        </p:nvSpPr>
        <p:spPr>
          <a:xfrm>
            <a:off x="0" y="0"/>
            <a:ext cx="87813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podawaj kodu blik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ishing - CyberHoot Cyber Library" id="346" name="Google Shape;346;g34c6fa4c80e_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c6fa4c80e_1_23"/>
          <p:cNvSpPr txBox="1"/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</p:txBody>
      </p:sp>
      <p:sp>
        <p:nvSpPr>
          <p:cNvPr id="352" name="Google Shape;352;g34c6fa4c80e_1_23"/>
          <p:cNvSpPr txBox="1"/>
          <p:nvPr>
            <p:ph idx="1" type="subTitle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/>
              <a:t>http</a:t>
            </a:r>
            <a:r>
              <a:rPr lang="pl-PL"/>
              <a:t>s</a:t>
            </a:r>
            <a:r>
              <a:rPr lang="pl-PL"/>
              <a:t>://www.youtube.com/watch?v=nEeKcw74U-4</a:t>
            </a:r>
            <a:endParaRPr/>
          </a:p>
        </p:txBody>
      </p:sp>
      <p:pic>
        <p:nvPicPr>
          <p:cNvPr descr="Odwiedź nas na: https://www.pkobp.pl&#10;&#10;Obserwuj nas w mediach społecznościowych:&#10;Facebook: https://www.facebook.com/PKOBankPolski/&#10;Twitter: http://twitter.com/pkobp?lang=pl&#10;Instagram: https://www.instagram.com/pkobp/&#10;LinkedIn: https://www.linkedin.com/company/pko-bp&#10;Grupa na Facebooku Dzień Dobry Kariero: https://www.facebook.com/groups/dziendobrykariero/&#10;Bankomania: http://www.bankomania.pkobp.pl" id="353" name="Google Shape;353;g34c6fa4c80e_1_23" title="Smishing, czyli fałszywe SMS’y – złośliwe aplikacje | PKO Bank Polsk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00" y="1661550"/>
            <a:ext cx="8141100" cy="4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idx="4294967295"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38" y="1294625"/>
            <a:ext cx="9009324" cy="48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"/>
          <p:cNvSpPr txBox="1"/>
          <p:nvPr>
            <p:ph idx="4294967295" type="body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3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Postaramy się zapoznać Ciebie z najbardziej krytycznymi obszarami narażonymi na wszelkiego rodzaju zagrożenia, z jakimi możesz się spotkać w swojej codziennej pracy</a:t>
            </a:r>
            <a:r>
              <a:rPr lang="pl-PL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i="0" sz="3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34c6fa4c80e_1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4675"/>
            <a:ext cx="4413476" cy="641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34c6fa4c80e_1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6625" y="805000"/>
            <a:ext cx="4658975" cy="57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34c6fa4c80e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00" y="131875"/>
            <a:ext cx="38100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34c6fa4c80e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800" y="214000"/>
            <a:ext cx="3187006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34c6fa4c80e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925" y="3475150"/>
            <a:ext cx="3354648" cy="30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609600" y="895149"/>
            <a:ext cx="807702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/>
              <a:t>Które z tych wiadomości jest próbą wyłudzenia ❓</a:t>
            </a:r>
            <a:endParaRPr/>
          </a:p>
        </p:txBody>
      </p:sp>
      <p:pic>
        <p:nvPicPr>
          <p:cNvPr descr="Obraz zawierający tekst, Czcionka, biały&#10;&#10;Zawartość wygenerowana przez sztuczną inteligencję może być niepoprawna."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4225" y="2185300"/>
            <a:ext cx="9517899" cy="26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4c6fa4c80e_1_73"/>
          <p:cNvSpPr txBox="1"/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-PL" sz="3200"/>
              <a:t>Vishing</a:t>
            </a:r>
            <a:endParaRPr b="1" sz="3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4c6fa4c80e_1_73"/>
          <p:cNvSpPr txBox="1"/>
          <p:nvPr>
            <p:ph idx="1" type="subTitle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/>
              <a:t>https://www.youtube.com/watch?v=bxYaK1z1to8</a:t>
            </a:r>
            <a:endParaRPr/>
          </a:p>
        </p:txBody>
      </p:sp>
      <p:pic>
        <p:nvPicPr>
          <p:cNvPr descr="Dowiedz się czym są vishing i spoofing, na czym polegają takie oszustwa i jak się przed nimi chronić. &#10;Więcej informacji znajdziesz na stronie SGB https://www.sgb.pl/bezpieczenstwo-w-s... oraz ESBANKU: https://www.esbank.pl/bank/182/102/ba..." id="385" name="Google Shape;385;g34c6fa4c80e_1_73" title="Dbaj o bezpieczeństwo i nie daj się oszustom! Uważaj na vishing i spoof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08225"/>
            <a:ext cx="8410050" cy="47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c6fa4c80e_1_79"/>
          <p:cNvSpPr txBox="1"/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4c6fa4c80e_1_79"/>
          <p:cNvSpPr txBox="1"/>
          <p:nvPr>
            <p:ph idx="1" type="body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l-PL"/>
              <a:t>https://www.youtube.com/watch?v=fY3QXPQS6k8</a:t>
            </a:r>
            <a:endParaRPr/>
          </a:p>
        </p:txBody>
      </p:sp>
      <p:pic>
        <p:nvPicPr>
          <p:cNvPr descr="Phishing, scam, wyłudzenia. To plaga dzisiejszych czasów. &#10;&#10;Oszustwom padają nie tylko osoby starsze. Działanie takich organizacji lub pojedynczych osób jest bardzo proste. Zaskarbiają sobie naszą sympatię podszywając się za pracownika banku. &#10;&#10;Potem schemat działania jest banalnie prosty. Spot został zrealizowany we współpracy z Komendą Miejską Policji w Elblągu. Przestrzegamy przed podawaniem wrażliwych danych obcym osobom. &#10;&#10;Więcej naszych realizacji znajdziecie na stronie https://www.trusomedia.com/ lub na naszym Facebooku https://www.facebook.com/TrusoMedia.&#10;&#10;#phishing #scam #trusomedia" id="392" name="Google Shape;392;g34c6fa4c80e_1_79" title="Na bank się uda! |oszustwa bankowe| phishing| sca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00200"/>
            <a:ext cx="8229300" cy="462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c6fa4c80e_1_92"/>
          <p:cNvSpPr txBox="1"/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OSZUSTWA TELEFONICZNE</a:t>
            </a:r>
            <a:endParaRPr/>
          </a:p>
        </p:txBody>
      </p:sp>
      <p:sp>
        <p:nvSpPr>
          <p:cNvPr id="398" name="Google Shape;398;g34c6fa4c80e_1_92"/>
          <p:cNvSpPr txBox="1"/>
          <p:nvPr>
            <p:ph idx="1" type="body"/>
          </p:nvPr>
        </p:nvSpPr>
        <p:spPr>
          <a:xfrm>
            <a:off x="457200" y="1547425"/>
            <a:ext cx="8229300" cy="45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NA BANK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NA WNUCZKA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NA POLICJANTA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POŁĄCZONE DWA NARAZ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7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33680"/>
            <a:ext cx="8229240" cy="445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pl-P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Weryfikacja Pracownika banku</a:t>
            </a:r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45483"/>
            <a:ext cx="9057373" cy="591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Czy to na pewno bank do Ciebie dzwoni? - Społeczność ING - 44543" id="416" name="Google Shape;4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47682"/>
            <a:ext cx="2682796" cy="5135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k wygląda oszustwo na &quot;pracownika banku&quot;? - Tech-Mate.PL" id="417" name="Google Shape;41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6424" y="1598919"/>
            <a:ext cx="5490016" cy="476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/>
          <p:nvPr>
            <p:ph idx="4294967295"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pl-P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Hasło czyli klucz do twojego konta 🔑 </a:t>
            </a:r>
            <a:endParaRPr/>
          </a:p>
        </p:txBody>
      </p:sp>
      <p:pic>
        <p:nvPicPr>
          <p:cNvPr id="423" name="Google Shape;4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650" y="1417368"/>
            <a:ext cx="5742175" cy="45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/>
          <p:nvPr>
            <p:ph idx="4294967295"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200">
                <a:latin typeface="Times New Roman"/>
                <a:ea typeface="Times New Roman"/>
                <a:cs typeface="Times New Roman"/>
                <a:sym typeface="Times New Roman"/>
              </a:rPr>
              <a:t>Cyberprzestępcy tworzą różnego rodzaju „podstępy" w sieci. Ma to na celu wzbudzenie strachu w osobie, która otrzymuje tego rodzaju maila. Wszystkie działania cyberprzestępców mają tylko jedno zadanie: wyłudzenie pieniędzy.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8"/>
          <p:cNvSpPr txBox="1"/>
          <p:nvPr/>
        </p:nvSpPr>
        <p:spPr>
          <a:xfrm>
            <a:off x="573120" y="1669680"/>
            <a:ext cx="8053560" cy="2650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🛠️ Zasady tworzenia bezpiecznych haseł: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🔑 Minimum 12–16 znaków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🔑 Litery (małe i wielkie), cyfry i znaki specjalne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🔑 Unikaj oczywistych słów, imion i dat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🔑 Wymyślaj hasła metodą zdań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(np. „Uwielbiam pizzę z pieczarkami!” ➡️ Uw13lbiamP!zz3zP13czarkami!)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7"/>
          <p:cNvSpPr txBox="1"/>
          <p:nvPr/>
        </p:nvSpPr>
        <p:spPr>
          <a:xfrm>
            <a:off x="1055520" y="2160000"/>
            <a:ext cx="2724480" cy="3162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❌ Niebezpieczne hasła: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123456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qwerty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abc123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haslo123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mojeimie2025</a:t>
            </a:r>
            <a:endParaRPr/>
          </a:p>
        </p:txBody>
      </p:sp>
      <p:sp>
        <p:nvSpPr>
          <p:cNvPr id="436" name="Google Shape;436;p37"/>
          <p:cNvSpPr txBox="1"/>
          <p:nvPr/>
        </p:nvSpPr>
        <p:spPr>
          <a:xfrm>
            <a:off x="5220000" y="2238120"/>
            <a:ext cx="3404520" cy="341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Bezpieczne hasła – przykłady: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K0ch@m_Kawę2025!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R0wEr#Nad!Morze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Zima2025=LubieNarciarstwo!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MojKot_Mruczy!24/7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l-PL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Takie hasła są trudne do złamania, a jednocześnie łatwe do zapamiętania.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/>
          <p:nvPr>
            <p:ph idx="4294967295" type="title"/>
          </p:nvPr>
        </p:nvSpPr>
        <p:spPr>
          <a:xfrm>
            <a:off x="457375" y="7783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pl-PL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Jak szybko Haker złamie </a:t>
            </a:r>
            <a:r>
              <a:rPr lang="pl-PL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pl-PL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woje hasło ? </a:t>
            </a:r>
            <a:endParaRPr sz="4900"/>
          </a:p>
        </p:txBody>
      </p:sp>
      <p:pic>
        <p:nvPicPr>
          <p:cNvPr id="442" name="Google Shape;4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550" y="961325"/>
            <a:ext cx="7230950" cy="57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pl-PL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Menad</a:t>
            </a:r>
            <a:r>
              <a:rPr lang="pl-P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ż</a:t>
            </a:r>
            <a:r>
              <a:rPr b="0" i="0" lang="pl-PL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 hase</a:t>
            </a:r>
            <a:r>
              <a:rPr lang="pl-PL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ł - sejf</a:t>
            </a:r>
            <a:endParaRPr/>
          </a:p>
        </p:txBody>
      </p:sp>
      <p:pic>
        <p:nvPicPr>
          <p:cNvPr id="448" name="Google Shape;4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00" y="1242925"/>
            <a:ext cx="5843151" cy="29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275" y="3877275"/>
            <a:ext cx="4946725" cy="29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/>
              <a:t>Złośliwy podróżnik</a:t>
            </a:r>
            <a:endParaRPr/>
          </a:p>
        </p:txBody>
      </p:sp>
      <p:sp>
        <p:nvSpPr>
          <p:cNvPr id="455" name="Google Shape;455;p49"/>
          <p:cNvSpPr txBox="1"/>
          <p:nvPr>
            <p:ph idx="1" type="subTitle"/>
          </p:nvPr>
        </p:nvSpPr>
        <p:spPr>
          <a:xfrm>
            <a:off x="475890" y="212959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ussian Hackers Using USB Malware to Target Ukraine" id="456" name="Google Shape;4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40" y="1486653"/>
            <a:ext cx="8191500" cy="49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250">
                <a:highlight>
                  <a:srgbClr val="FFFFFF"/>
                </a:highlight>
              </a:rPr>
              <a:t>Etui ochronne na kartę zbliżeniową</a:t>
            </a:r>
            <a:endParaRPr sz="225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5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2250">
              <a:highlight>
                <a:srgbClr val="FFFFFF"/>
              </a:highlight>
            </a:endParaRPr>
          </a:p>
        </p:txBody>
      </p:sp>
      <p:pic>
        <p:nvPicPr>
          <p:cNvPr id="462" name="Google Shape;4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75" y="861057"/>
            <a:ext cx="3414814" cy="513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089" y="1152670"/>
            <a:ext cx="5025112" cy="368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4c6fa4c80e_3_0"/>
          <p:cNvSpPr txBox="1"/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Nakładki na bankomaty</a:t>
            </a:r>
            <a:endParaRPr/>
          </a:p>
        </p:txBody>
      </p:sp>
      <p:pic>
        <p:nvPicPr>
          <p:cNvPr id="469" name="Google Shape;469;g34c6fa4c80e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9780"/>
            <a:ext cx="5867400" cy="43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4c6fa4c80e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0" y="1569780"/>
            <a:ext cx="28194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4c6fa4c80e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625" y="3836726"/>
            <a:ext cx="1611779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c6fa4c80e_1_0"/>
          <p:cNvSpPr txBox="1"/>
          <p:nvPr>
            <p:ph idx="1" type="subTitle"/>
          </p:nvPr>
        </p:nvSpPr>
        <p:spPr>
          <a:xfrm>
            <a:off x="457200" y="434300"/>
            <a:ext cx="8229300" cy="619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/>
              <a:t>Zanim dokonamy transakcji w bankomacie, należy sprawdzić, czy: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/>
              <a:t> 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/>
              <a:t>• czytnik kart nie wygląda podejrzanie;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/>
              <a:t>• klawiatura bankomatu jest równa lub lekko obniżona;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000"/>
              <a:t>• czy do bankomatu nie są przymocowane podejrzane urządzenia - odstające elementy.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34c6fa4c80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9093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4c78053e7c_0_2"/>
          <p:cNvSpPr txBox="1"/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Uwaga na publiczne sieci Wi-fi</a:t>
            </a:r>
            <a:endParaRPr/>
          </a:p>
        </p:txBody>
      </p:sp>
      <p:sp>
        <p:nvSpPr>
          <p:cNvPr id="487" name="Google Shape;487;g34c78053e7c_0_2"/>
          <p:cNvSpPr txBox="1"/>
          <p:nvPr>
            <p:ph idx="1" type="subTitle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g34c78053e7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25" y="1129200"/>
            <a:ext cx="8309248" cy="520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34c6fa4c80e_3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76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4c6fa4c80e_3_35"/>
          <p:cNvSpPr txBox="1"/>
          <p:nvPr/>
        </p:nvSpPr>
        <p:spPr>
          <a:xfrm>
            <a:off x="3021200" y="6767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Phising </a:t>
            </a:r>
            <a:endParaRPr sz="4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c6fa4c80e_3_8"/>
          <p:cNvSpPr txBox="1"/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Co zrobić po fakcie ?</a:t>
            </a:r>
            <a:endParaRPr/>
          </a:p>
        </p:txBody>
      </p:sp>
      <p:sp>
        <p:nvSpPr>
          <p:cNvPr id="494" name="Google Shape;494;g34c6fa4c80e_3_8"/>
          <p:cNvSpPr txBox="1"/>
          <p:nvPr>
            <p:ph idx="1" type="subTitle"/>
          </p:nvPr>
        </p:nvSpPr>
        <p:spPr>
          <a:xfrm>
            <a:off x="242400" y="1600200"/>
            <a:ext cx="8444100" cy="45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200">
                <a:latin typeface="Times New Roman"/>
                <a:ea typeface="Times New Roman"/>
                <a:cs typeface="Times New Roman"/>
                <a:sym typeface="Times New Roman"/>
              </a:rPr>
              <a:t>Jeśli dałeś się złowić i podałeś dane na fałszywej stronie, to natychmiast: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pl-PL" sz="2200">
                <a:latin typeface="Times New Roman"/>
                <a:ea typeface="Times New Roman"/>
                <a:cs typeface="Times New Roman"/>
                <a:sym typeface="Times New Roman"/>
              </a:rPr>
              <a:t>Zmień swoje hasło/PIN do bankowości internetowej,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pl-PL" sz="2200">
                <a:latin typeface="Times New Roman"/>
                <a:ea typeface="Times New Roman"/>
                <a:cs typeface="Times New Roman"/>
                <a:sym typeface="Times New Roman"/>
              </a:rPr>
              <a:t>W przypadku podania danych z karty zablokuj kartę,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pl-PL" sz="2200">
                <a:latin typeface="Times New Roman"/>
                <a:ea typeface="Times New Roman"/>
                <a:cs typeface="Times New Roman"/>
                <a:sym typeface="Times New Roman"/>
              </a:rPr>
              <a:t>Bezzwłocznie skontaktuj się z infolinią swojego Banku.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•"/>
            </a:pPr>
            <a:r>
              <a:rPr lang="pl-PL" sz="2200">
                <a:latin typeface="Times New Roman"/>
                <a:ea typeface="Times New Roman"/>
                <a:cs typeface="Times New Roman"/>
                <a:sym typeface="Times New Roman"/>
              </a:rPr>
              <a:t>Zmień swoje hasło do konta oraz sprawdź czy gdzieś jeszcze go nie używasz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200">
                <a:latin typeface="Times New Roman"/>
                <a:ea typeface="Times New Roman"/>
                <a:cs typeface="Times New Roman"/>
                <a:sym typeface="Times New Roman"/>
              </a:rPr>
              <a:t>Jeżeli pobrałeś dziwne oprogramowanie natychmiast skontaktuj się z kompetentną osobą która usunie złośliwe oprogramowanie i zabezpieczy twoje dane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c78053e7c_0_8"/>
          <p:cNvSpPr txBox="1"/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4c78053e7c_0_8"/>
          <p:cNvSpPr txBox="1"/>
          <p:nvPr>
            <p:ph idx="1" type="subTitle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g34c78053e7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00" y="114525"/>
            <a:ext cx="8880800" cy="66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34c78053e7c_0_8"/>
          <p:cNvSpPr txBox="1"/>
          <p:nvPr/>
        </p:nvSpPr>
        <p:spPr>
          <a:xfrm>
            <a:off x="7137700" y="4004750"/>
            <a:ext cx="178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chemeClr val="lt1"/>
                </a:solidFill>
              </a:rPr>
              <a:t>Oceń nas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503" name="Google Shape;503;g34c78053e7c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725" y="4620350"/>
            <a:ext cx="2154775" cy="21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idx="4294967295" type="title"/>
          </p:nvPr>
        </p:nvSpPr>
        <p:spPr>
          <a:xfrm>
            <a:off x="457375" y="77755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i="0" lang="pl-PL" sz="4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Phising 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7"/>
          <p:cNvSpPr txBox="1"/>
          <p:nvPr>
            <p:ph idx="4294967295" type="body"/>
          </p:nvPr>
        </p:nvSpPr>
        <p:spPr>
          <a:xfrm>
            <a:off x="457200" y="1088950"/>
            <a:ext cx="8229300" cy="5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pl-PL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Phishing </a:t>
            </a:r>
            <a:r>
              <a:rPr lang="pl-PL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Polega na tym, że oszust próbuje wyłudzić </a:t>
            </a:r>
            <a:r>
              <a:rPr lang="pl-PL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od nas ważne dane takie jak imię, nazwisko, dane do logowania. </a:t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•"/>
            </a:pPr>
            <a:r>
              <a:rPr lang="pl-PL" sz="2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Oszust często podszywa się pod znaną instytucję, na przykład bank, urząd albo firmę energetyczną. Wysyłając nam bardzo wiarygodnie wyglądającą wiadomość z linkiem, który prowadzi do fałszywej strony, dzięki której może wykraść nasze dane.</a:t>
            </a:r>
            <a:endParaRPr sz="2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c6fa4c80e_1_5"/>
          <p:cNvSpPr txBox="1"/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Phishing</a:t>
            </a:r>
            <a:endParaRPr/>
          </a:p>
        </p:txBody>
      </p:sp>
      <p:sp>
        <p:nvSpPr>
          <p:cNvPr id="224" name="Google Shape;224;g34c6fa4c80e_1_5"/>
          <p:cNvSpPr txBox="1"/>
          <p:nvPr>
            <p:ph idx="1" type="subTitle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/>
              <a:t>https://www.youtube.com/watch?v=I58O5aee8ZM</a:t>
            </a:r>
            <a:endParaRPr/>
          </a:p>
        </p:txBody>
      </p:sp>
      <p:pic>
        <p:nvPicPr>
          <p:cNvPr descr="Jak rozpoznać phishing i czym może grozić otwarcie załącznika lub wejście na fałszywą stronę? W przystępny dla każdego sposób wyjaśniamy to w tym filmie.&#10;&#10;Zapraszamy również do odwiedzenia naszego bloga:&#10;&#10;https://blog.pointas.com.pl" id="225" name="Google Shape;225;g34c6fa4c80e_1_5" title="Co to jest phishing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491050"/>
            <a:ext cx="8229300" cy="4628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Przykład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9960" y="2124720"/>
            <a:ext cx="4924080" cy="347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idx="4294967295"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Na co zwracać uwagę ?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760" y="1614600"/>
            <a:ext cx="3954240" cy="45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2025-04-08T16:45:25Z</dcterms:created>
  <dc:creator>Admin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Pokaz na ekranie (4:3)</vt:lpwstr>
  </property>
  <property fmtid="{D5CDD505-2E9C-101B-9397-08002B2CF9AE}" pid="3" name="Slides">
    <vt:i4>34</vt:i4>
  </property>
</Properties>
</file>